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2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27. 11. 2012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27. 11. 2012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27. 11. 2012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27. 11. 2012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27. 11. 2012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27. 11. 2012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CFAE8C-A69C-467B-867D-0C26E8CC1E48}" type="datetimeFigureOut">
              <a:rPr lang="cs-CZ" smtClean="0"/>
              <a:t>27. 11. 2012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cs-CZ" dirty="0" smtClean="0"/>
              <a:t>PN přechod v el. poli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6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PN přechod v el. poli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28554" y="1766893"/>
            <a:ext cx="6696744" cy="1080120"/>
          </a:xfrm>
        </p:spPr>
        <p:txBody>
          <a:bodyPr/>
          <a:lstStyle/>
          <a:p>
            <a:r>
              <a:rPr lang="cs-CZ" dirty="0" smtClean="0"/>
              <a:t>Nejprve zapojíme PN přechod tak, aby kladné napětí bylo na polovodiči typu N</a:t>
            </a: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2843808" y="3429000"/>
            <a:ext cx="1440160" cy="1224136"/>
            <a:chOff x="2660556" y="2924944"/>
            <a:chExt cx="1440160" cy="1224136"/>
          </a:xfrm>
        </p:grpSpPr>
        <p:sp>
          <p:nvSpPr>
            <p:cNvPr id="5" name="Obdélník 4"/>
            <p:cNvSpPr/>
            <p:nvPr/>
          </p:nvSpPr>
          <p:spPr>
            <a:xfrm>
              <a:off x="2660556" y="2924944"/>
              <a:ext cx="1440160" cy="12241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6" name="Vývojový diagram: nebo 5"/>
            <p:cNvSpPr/>
            <p:nvPr/>
          </p:nvSpPr>
          <p:spPr>
            <a:xfrm>
              <a:off x="2876580" y="3778309"/>
              <a:ext cx="216024" cy="216024"/>
            </a:xfrm>
            <a:prstGeom prst="flowChartOr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Vývojový diagram: nebo 6"/>
            <p:cNvSpPr/>
            <p:nvPr/>
          </p:nvSpPr>
          <p:spPr>
            <a:xfrm>
              <a:off x="3211691" y="3320988"/>
              <a:ext cx="216024" cy="216024"/>
            </a:xfrm>
            <a:prstGeom prst="flowChartOr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Vývojový diagram: nebo 7"/>
            <p:cNvSpPr/>
            <p:nvPr/>
          </p:nvSpPr>
          <p:spPr>
            <a:xfrm>
              <a:off x="2793488" y="3003900"/>
              <a:ext cx="216024" cy="216024"/>
            </a:xfrm>
            <a:prstGeom prst="flowChartOr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9" name="Skupina 8"/>
          <p:cNvGrpSpPr/>
          <p:nvPr/>
        </p:nvGrpSpPr>
        <p:grpSpPr>
          <a:xfrm>
            <a:off x="4286839" y="3429000"/>
            <a:ext cx="1440160" cy="1224136"/>
            <a:chOff x="4103587" y="2924944"/>
            <a:chExt cx="1440160" cy="1224136"/>
          </a:xfrm>
        </p:grpSpPr>
        <p:sp>
          <p:nvSpPr>
            <p:cNvPr id="10" name="Obdélník 9"/>
            <p:cNvSpPr/>
            <p:nvPr/>
          </p:nvSpPr>
          <p:spPr>
            <a:xfrm>
              <a:off x="4103587" y="2924944"/>
              <a:ext cx="1440160" cy="1224136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1" name="Skupina 10"/>
            <p:cNvGrpSpPr/>
            <p:nvPr/>
          </p:nvGrpSpPr>
          <p:grpSpPr>
            <a:xfrm>
              <a:off x="5237713" y="3831016"/>
              <a:ext cx="216024" cy="216024"/>
              <a:chOff x="7236296" y="2924944"/>
              <a:chExt cx="216024" cy="216024"/>
            </a:xfrm>
          </p:grpSpPr>
          <p:sp>
            <p:nvSpPr>
              <p:cNvPr id="18" name="Ovál 17"/>
              <p:cNvSpPr/>
              <p:nvPr/>
            </p:nvSpPr>
            <p:spPr>
              <a:xfrm>
                <a:off x="7236296" y="2924944"/>
                <a:ext cx="216024" cy="216024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9" name="Přímá spojnice 18"/>
              <p:cNvCxnSpPr>
                <a:stCxn id="18" idx="2"/>
                <a:endCxn id="18" idx="6"/>
              </p:cNvCxnSpPr>
              <p:nvPr/>
            </p:nvCxnSpPr>
            <p:spPr>
              <a:xfrm>
                <a:off x="7236296" y="3032956"/>
                <a:ext cx="216024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Skupina 11"/>
            <p:cNvGrpSpPr/>
            <p:nvPr/>
          </p:nvGrpSpPr>
          <p:grpSpPr>
            <a:xfrm>
              <a:off x="5129701" y="3107730"/>
              <a:ext cx="216024" cy="216024"/>
              <a:chOff x="7236296" y="2924944"/>
              <a:chExt cx="216024" cy="216024"/>
            </a:xfrm>
          </p:grpSpPr>
          <p:sp>
            <p:nvSpPr>
              <p:cNvPr id="16" name="Ovál 15"/>
              <p:cNvSpPr/>
              <p:nvPr/>
            </p:nvSpPr>
            <p:spPr>
              <a:xfrm>
                <a:off x="7236296" y="2924944"/>
                <a:ext cx="216024" cy="216024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7" name="Přímá spojnice 16"/>
              <p:cNvCxnSpPr>
                <a:stCxn id="16" idx="2"/>
                <a:endCxn id="16" idx="6"/>
              </p:cNvCxnSpPr>
              <p:nvPr/>
            </p:nvCxnSpPr>
            <p:spPr>
              <a:xfrm>
                <a:off x="7236296" y="3032956"/>
                <a:ext cx="216024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Skupina 12"/>
            <p:cNvGrpSpPr/>
            <p:nvPr/>
          </p:nvGrpSpPr>
          <p:grpSpPr>
            <a:xfrm>
              <a:off x="4823667" y="3429000"/>
              <a:ext cx="216024" cy="216024"/>
              <a:chOff x="7236296" y="2924944"/>
              <a:chExt cx="216024" cy="216024"/>
            </a:xfrm>
          </p:grpSpPr>
          <p:sp>
            <p:nvSpPr>
              <p:cNvPr id="14" name="Ovál 13"/>
              <p:cNvSpPr/>
              <p:nvPr/>
            </p:nvSpPr>
            <p:spPr>
              <a:xfrm>
                <a:off x="7236296" y="2924944"/>
                <a:ext cx="216024" cy="216024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5" name="Přímá spojnice 14"/>
              <p:cNvCxnSpPr>
                <a:stCxn id="14" idx="2"/>
                <a:endCxn id="14" idx="6"/>
              </p:cNvCxnSpPr>
              <p:nvPr/>
            </p:nvCxnSpPr>
            <p:spPr>
              <a:xfrm>
                <a:off x="7236296" y="3032956"/>
                <a:ext cx="216024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Skupina 19"/>
          <p:cNvGrpSpPr/>
          <p:nvPr/>
        </p:nvGrpSpPr>
        <p:grpSpPr>
          <a:xfrm>
            <a:off x="3891156" y="3429000"/>
            <a:ext cx="792088" cy="1224136"/>
            <a:chOff x="3707904" y="2924944"/>
            <a:chExt cx="792088" cy="1224136"/>
          </a:xfrm>
        </p:grpSpPr>
        <p:cxnSp>
          <p:nvCxnSpPr>
            <p:cNvPr id="21" name="Přímá spojnice 20"/>
            <p:cNvCxnSpPr/>
            <p:nvPr/>
          </p:nvCxnSpPr>
          <p:spPr>
            <a:xfrm>
              <a:off x="4499992" y="2924944"/>
              <a:ext cx="0" cy="1224136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>
            <a:xfrm>
              <a:off x="3707904" y="2924944"/>
              <a:ext cx="0" cy="1224136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ovéPole 25"/>
          <p:cNvSpPr txBox="1"/>
          <p:nvPr/>
        </p:nvSpPr>
        <p:spPr>
          <a:xfrm>
            <a:off x="3639837" y="4720726"/>
            <a:ext cx="136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PN přechod</a:t>
            </a:r>
            <a:endParaRPr lang="cs-CZ" dirty="0"/>
          </a:p>
        </p:txBody>
      </p:sp>
      <p:grpSp>
        <p:nvGrpSpPr>
          <p:cNvPr id="27" name="Skupina 26"/>
          <p:cNvGrpSpPr/>
          <p:nvPr/>
        </p:nvGrpSpPr>
        <p:grpSpPr>
          <a:xfrm>
            <a:off x="7092280" y="3225725"/>
            <a:ext cx="1872208" cy="1897459"/>
            <a:chOff x="7236296" y="2814911"/>
            <a:chExt cx="1872208" cy="1897459"/>
          </a:xfrm>
        </p:grpSpPr>
        <p:grpSp>
          <p:nvGrpSpPr>
            <p:cNvPr id="28" name="Skupina 27"/>
            <p:cNvGrpSpPr/>
            <p:nvPr/>
          </p:nvGrpSpPr>
          <p:grpSpPr>
            <a:xfrm>
              <a:off x="7236296" y="2814911"/>
              <a:ext cx="1872208" cy="1897459"/>
              <a:chOff x="7236296" y="2814911"/>
              <a:chExt cx="1872208" cy="1897459"/>
            </a:xfrm>
          </p:grpSpPr>
          <p:grpSp>
            <p:nvGrpSpPr>
              <p:cNvPr id="31" name="Skupina 30"/>
              <p:cNvGrpSpPr/>
              <p:nvPr/>
            </p:nvGrpSpPr>
            <p:grpSpPr>
              <a:xfrm>
                <a:off x="7236296" y="2924944"/>
                <a:ext cx="216024" cy="216024"/>
                <a:chOff x="7236296" y="2924944"/>
                <a:chExt cx="216024" cy="216024"/>
              </a:xfrm>
            </p:grpSpPr>
            <p:sp>
              <p:nvSpPr>
                <p:cNvPr id="39" name="Ovál 38"/>
                <p:cNvSpPr/>
                <p:nvPr/>
              </p:nvSpPr>
              <p:spPr>
                <a:xfrm>
                  <a:off x="7236296" y="2924944"/>
                  <a:ext cx="216024" cy="216024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40" name="Přímá spojnice 39"/>
                <p:cNvCxnSpPr>
                  <a:stCxn id="39" idx="2"/>
                  <a:endCxn id="39" idx="6"/>
                </p:cNvCxnSpPr>
                <p:nvPr/>
              </p:nvCxnSpPr>
              <p:spPr>
                <a:xfrm>
                  <a:off x="7236296" y="3032956"/>
                  <a:ext cx="216024" cy="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" name="Vývojový diagram: nebo 31"/>
              <p:cNvSpPr/>
              <p:nvPr/>
            </p:nvSpPr>
            <p:spPr>
              <a:xfrm>
                <a:off x="7236296" y="3356992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3" name="Vývojový diagram: postup 32"/>
              <p:cNvSpPr/>
              <p:nvPr/>
            </p:nvSpPr>
            <p:spPr>
              <a:xfrm>
                <a:off x="7236296" y="3789040"/>
                <a:ext cx="355827" cy="288032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4" name="Vývojový diagram: postup 33"/>
              <p:cNvSpPr/>
              <p:nvPr/>
            </p:nvSpPr>
            <p:spPr>
              <a:xfrm>
                <a:off x="7242290" y="4350562"/>
                <a:ext cx="355827" cy="288032"/>
              </a:xfrm>
              <a:prstGeom prst="flowChartProcess">
                <a:avLst/>
              </a:prstGeom>
              <a:solidFill>
                <a:schemeClr val="accent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5" name="TextovéPole 34"/>
              <p:cNvSpPr txBox="1"/>
              <p:nvPr/>
            </p:nvSpPr>
            <p:spPr>
              <a:xfrm>
                <a:off x="7592588" y="2814911"/>
                <a:ext cx="15159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 smtClean="0"/>
                  <a:t>volný elektron</a:t>
                </a:r>
                <a:endParaRPr lang="cs-CZ" sz="1600" dirty="0"/>
              </a:p>
            </p:txBody>
          </p:sp>
          <p:sp>
            <p:nvSpPr>
              <p:cNvPr id="36" name="TextovéPole 35"/>
              <p:cNvSpPr txBox="1"/>
              <p:nvPr/>
            </p:nvSpPr>
            <p:spPr>
              <a:xfrm>
                <a:off x="7592123" y="3280338"/>
                <a:ext cx="15159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 smtClean="0"/>
                  <a:t>volná díra</a:t>
                </a:r>
                <a:endParaRPr lang="cs-CZ" sz="1600" dirty="0"/>
              </a:p>
            </p:txBody>
          </p:sp>
          <p:sp>
            <p:nvSpPr>
              <p:cNvPr id="37" name="TextovéPole 36"/>
              <p:cNvSpPr txBox="1"/>
              <p:nvPr/>
            </p:nvSpPr>
            <p:spPr>
              <a:xfrm>
                <a:off x="7589036" y="3721439"/>
                <a:ext cx="15159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/>
                  <a:t>záporná oblast kolem akceptorů</a:t>
                </a:r>
                <a:endParaRPr lang="cs-CZ" sz="1200" dirty="0"/>
              </a:p>
            </p:txBody>
          </p:sp>
          <p:sp>
            <p:nvSpPr>
              <p:cNvPr id="38" name="TextovéPole 37"/>
              <p:cNvSpPr txBox="1"/>
              <p:nvPr/>
            </p:nvSpPr>
            <p:spPr>
              <a:xfrm>
                <a:off x="7589036" y="4250705"/>
                <a:ext cx="15159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/>
                  <a:t>kladná oblast kolem donorů</a:t>
                </a:r>
                <a:endParaRPr lang="cs-CZ" sz="1200" dirty="0"/>
              </a:p>
            </p:txBody>
          </p:sp>
        </p:grpSp>
        <p:sp>
          <p:nvSpPr>
            <p:cNvPr id="29" name="TextovéPole 28"/>
            <p:cNvSpPr txBox="1"/>
            <p:nvPr/>
          </p:nvSpPr>
          <p:spPr>
            <a:xfrm>
              <a:off x="7256213" y="374839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P</a:t>
              </a:r>
              <a:endParaRPr lang="cs-CZ" dirty="0"/>
            </a:p>
          </p:txBody>
        </p:sp>
        <p:sp>
          <p:nvSpPr>
            <p:cNvPr id="30" name="TextovéPole 29"/>
            <p:cNvSpPr txBox="1"/>
            <p:nvPr/>
          </p:nvSpPr>
          <p:spPr>
            <a:xfrm>
              <a:off x="7265975" y="4309912"/>
              <a:ext cx="332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N</a:t>
              </a:r>
              <a:endParaRPr lang="cs-CZ" dirty="0"/>
            </a:p>
          </p:txBody>
        </p:sp>
      </p:grpSp>
      <p:cxnSp>
        <p:nvCxnSpPr>
          <p:cNvPr id="42" name="Přímá spojnice 41"/>
          <p:cNvCxnSpPr>
            <a:stCxn id="5" idx="1"/>
          </p:cNvCxnSpPr>
          <p:nvPr/>
        </p:nvCxnSpPr>
        <p:spPr>
          <a:xfrm flipH="1">
            <a:off x="2123728" y="4041068"/>
            <a:ext cx="7200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2123728" y="4041068"/>
            <a:ext cx="0" cy="15481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H="1">
            <a:off x="5726999" y="4029706"/>
            <a:ext cx="702143" cy="17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6429142" y="4033494"/>
            <a:ext cx="0" cy="15481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V="1">
            <a:off x="2123728" y="5581666"/>
            <a:ext cx="2045100" cy="75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 flipH="1">
            <a:off x="4322878" y="5581666"/>
            <a:ext cx="2106264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Skupina 57"/>
          <p:cNvGrpSpPr/>
          <p:nvPr/>
        </p:nvGrpSpPr>
        <p:grpSpPr>
          <a:xfrm rot="10800000">
            <a:off x="4196536" y="5263932"/>
            <a:ext cx="375013" cy="580710"/>
            <a:chOff x="3908955" y="5337212"/>
            <a:chExt cx="375013" cy="580710"/>
          </a:xfrm>
        </p:grpSpPr>
        <p:cxnSp>
          <p:nvCxnSpPr>
            <p:cNvPr id="52" name="Přímá spojnice 51"/>
            <p:cNvCxnSpPr/>
            <p:nvPr/>
          </p:nvCxnSpPr>
          <p:spPr>
            <a:xfrm>
              <a:off x="4283968" y="5445224"/>
              <a:ext cx="0" cy="288032"/>
            </a:xfrm>
            <a:prstGeom prst="line">
              <a:avLst/>
            </a:prstGeom>
            <a:ln w="1111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Přímá spojnice 53"/>
            <p:cNvCxnSpPr/>
            <p:nvPr/>
          </p:nvCxnSpPr>
          <p:spPr>
            <a:xfrm>
              <a:off x="4177358" y="5337212"/>
              <a:ext cx="0" cy="5040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ovéPole 56"/>
            <p:cNvSpPr txBox="1"/>
            <p:nvPr/>
          </p:nvSpPr>
          <p:spPr>
            <a:xfrm>
              <a:off x="3908955" y="5548590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+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1525757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PN přechod v el. poli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28554" y="1766893"/>
            <a:ext cx="6696744" cy="1080120"/>
          </a:xfrm>
        </p:spPr>
        <p:txBody>
          <a:bodyPr/>
          <a:lstStyle/>
          <a:p>
            <a:r>
              <a:rPr lang="cs-CZ" dirty="0" smtClean="0"/>
              <a:t>Nejprve zapojíme PN přechod tak, aby kladné napětí bylo na polovodiči typu N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43808" y="3429000"/>
            <a:ext cx="144016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Vývojový diagram: nebo 5"/>
          <p:cNvSpPr/>
          <p:nvPr/>
        </p:nvSpPr>
        <p:spPr>
          <a:xfrm>
            <a:off x="3059832" y="4282365"/>
            <a:ext cx="216024" cy="216024"/>
          </a:xfrm>
          <a:prstGeom prst="flowChartOr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ývojový diagram: nebo 6"/>
          <p:cNvSpPr/>
          <p:nvPr/>
        </p:nvSpPr>
        <p:spPr>
          <a:xfrm>
            <a:off x="3394943" y="3825044"/>
            <a:ext cx="216024" cy="216024"/>
          </a:xfrm>
          <a:prstGeom prst="flowChartOr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ývojový diagram: nebo 7"/>
          <p:cNvSpPr/>
          <p:nvPr/>
        </p:nvSpPr>
        <p:spPr>
          <a:xfrm>
            <a:off x="2976740" y="3507956"/>
            <a:ext cx="216024" cy="216024"/>
          </a:xfrm>
          <a:prstGeom prst="flowChartOr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4286839" y="3429000"/>
            <a:ext cx="1440160" cy="122413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1" name="Skupina 10"/>
          <p:cNvGrpSpPr/>
          <p:nvPr/>
        </p:nvGrpSpPr>
        <p:grpSpPr>
          <a:xfrm>
            <a:off x="5420965" y="4335072"/>
            <a:ext cx="216024" cy="216024"/>
            <a:chOff x="7236296" y="2924944"/>
            <a:chExt cx="216024" cy="216024"/>
          </a:xfrm>
        </p:grpSpPr>
        <p:sp>
          <p:nvSpPr>
            <p:cNvPr id="18" name="Ovál 17"/>
            <p:cNvSpPr/>
            <p:nvPr/>
          </p:nvSpPr>
          <p:spPr>
            <a:xfrm>
              <a:off x="7236296" y="2924944"/>
              <a:ext cx="216024" cy="21602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9" name="Přímá spojnice 18"/>
            <p:cNvCxnSpPr>
              <a:stCxn id="18" idx="2"/>
              <a:endCxn id="18" idx="6"/>
            </p:cNvCxnSpPr>
            <p:nvPr/>
          </p:nvCxnSpPr>
          <p:spPr>
            <a:xfrm>
              <a:off x="7236296" y="3032956"/>
              <a:ext cx="21602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Skupina 11"/>
          <p:cNvGrpSpPr/>
          <p:nvPr/>
        </p:nvGrpSpPr>
        <p:grpSpPr>
          <a:xfrm>
            <a:off x="5312953" y="3611786"/>
            <a:ext cx="216024" cy="216024"/>
            <a:chOff x="7236296" y="2924944"/>
            <a:chExt cx="216024" cy="216024"/>
          </a:xfrm>
        </p:grpSpPr>
        <p:sp>
          <p:nvSpPr>
            <p:cNvPr id="16" name="Ovál 15"/>
            <p:cNvSpPr/>
            <p:nvPr/>
          </p:nvSpPr>
          <p:spPr>
            <a:xfrm>
              <a:off x="7236296" y="2924944"/>
              <a:ext cx="216024" cy="21602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7" name="Přímá spojnice 16"/>
            <p:cNvCxnSpPr>
              <a:stCxn id="16" idx="2"/>
              <a:endCxn id="16" idx="6"/>
            </p:cNvCxnSpPr>
            <p:nvPr/>
          </p:nvCxnSpPr>
          <p:spPr>
            <a:xfrm>
              <a:off x="7236296" y="3032956"/>
              <a:ext cx="21602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Skupina 12"/>
          <p:cNvGrpSpPr/>
          <p:nvPr/>
        </p:nvGrpSpPr>
        <p:grpSpPr>
          <a:xfrm>
            <a:off x="5006919" y="3933056"/>
            <a:ext cx="216024" cy="216024"/>
            <a:chOff x="7236296" y="2924944"/>
            <a:chExt cx="216024" cy="216024"/>
          </a:xfrm>
        </p:grpSpPr>
        <p:sp>
          <p:nvSpPr>
            <p:cNvPr id="14" name="Ovál 13"/>
            <p:cNvSpPr/>
            <p:nvPr/>
          </p:nvSpPr>
          <p:spPr>
            <a:xfrm>
              <a:off x="7236296" y="2924944"/>
              <a:ext cx="216024" cy="21602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5" name="Přímá spojnice 14"/>
            <p:cNvCxnSpPr>
              <a:stCxn id="14" idx="2"/>
              <a:endCxn id="14" idx="6"/>
            </p:cNvCxnSpPr>
            <p:nvPr/>
          </p:nvCxnSpPr>
          <p:spPr>
            <a:xfrm>
              <a:off x="7236296" y="3032956"/>
              <a:ext cx="21602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Přímá spojnice 20"/>
          <p:cNvCxnSpPr/>
          <p:nvPr/>
        </p:nvCxnSpPr>
        <p:spPr>
          <a:xfrm>
            <a:off x="4683244" y="3429000"/>
            <a:ext cx="0" cy="1224136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3891156" y="3429000"/>
            <a:ext cx="0" cy="1224136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3639837" y="4720726"/>
            <a:ext cx="136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PN přechod</a:t>
            </a:r>
            <a:endParaRPr lang="cs-CZ" dirty="0"/>
          </a:p>
        </p:txBody>
      </p:sp>
      <p:grpSp>
        <p:nvGrpSpPr>
          <p:cNvPr id="27" name="Skupina 26"/>
          <p:cNvGrpSpPr/>
          <p:nvPr/>
        </p:nvGrpSpPr>
        <p:grpSpPr>
          <a:xfrm>
            <a:off x="7092280" y="3225725"/>
            <a:ext cx="1872208" cy="1897459"/>
            <a:chOff x="7236296" y="2814911"/>
            <a:chExt cx="1872208" cy="1897459"/>
          </a:xfrm>
        </p:grpSpPr>
        <p:grpSp>
          <p:nvGrpSpPr>
            <p:cNvPr id="28" name="Skupina 27"/>
            <p:cNvGrpSpPr/>
            <p:nvPr/>
          </p:nvGrpSpPr>
          <p:grpSpPr>
            <a:xfrm>
              <a:off x="7236296" y="2814911"/>
              <a:ext cx="1872208" cy="1897459"/>
              <a:chOff x="7236296" y="2814911"/>
              <a:chExt cx="1872208" cy="1897459"/>
            </a:xfrm>
          </p:grpSpPr>
          <p:grpSp>
            <p:nvGrpSpPr>
              <p:cNvPr id="31" name="Skupina 30"/>
              <p:cNvGrpSpPr/>
              <p:nvPr/>
            </p:nvGrpSpPr>
            <p:grpSpPr>
              <a:xfrm>
                <a:off x="7236296" y="2924944"/>
                <a:ext cx="216024" cy="216024"/>
                <a:chOff x="7236296" y="2924944"/>
                <a:chExt cx="216024" cy="216024"/>
              </a:xfrm>
            </p:grpSpPr>
            <p:sp>
              <p:nvSpPr>
                <p:cNvPr id="39" name="Ovál 38"/>
                <p:cNvSpPr/>
                <p:nvPr/>
              </p:nvSpPr>
              <p:spPr>
                <a:xfrm>
                  <a:off x="7236296" y="2924944"/>
                  <a:ext cx="216024" cy="216024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40" name="Přímá spojnice 39"/>
                <p:cNvCxnSpPr>
                  <a:stCxn id="39" idx="2"/>
                  <a:endCxn id="39" idx="6"/>
                </p:cNvCxnSpPr>
                <p:nvPr/>
              </p:nvCxnSpPr>
              <p:spPr>
                <a:xfrm>
                  <a:off x="7236296" y="3032956"/>
                  <a:ext cx="216024" cy="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" name="Vývojový diagram: nebo 31"/>
              <p:cNvSpPr/>
              <p:nvPr/>
            </p:nvSpPr>
            <p:spPr>
              <a:xfrm>
                <a:off x="7236296" y="3356992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3" name="Vývojový diagram: postup 32"/>
              <p:cNvSpPr/>
              <p:nvPr/>
            </p:nvSpPr>
            <p:spPr>
              <a:xfrm>
                <a:off x="7236296" y="3789040"/>
                <a:ext cx="355827" cy="288032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4" name="Vývojový diagram: postup 33"/>
              <p:cNvSpPr/>
              <p:nvPr/>
            </p:nvSpPr>
            <p:spPr>
              <a:xfrm>
                <a:off x="7242290" y="4350562"/>
                <a:ext cx="355827" cy="288032"/>
              </a:xfrm>
              <a:prstGeom prst="flowChartProcess">
                <a:avLst/>
              </a:prstGeom>
              <a:solidFill>
                <a:schemeClr val="accent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5" name="TextovéPole 34"/>
              <p:cNvSpPr txBox="1"/>
              <p:nvPr/>
            </p:nvSpPr>
            <p:spPr>
              <a:xfrm>
                <a:off x="7592588" y="2814911"/>
                <a:ext cx="15159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 smtClean="0"/>
                  <a:t>volný elektron</a:t>
                </a:r>
                <a:endParaRPr lang="cs-CZ" sz="1600" dirty="0"/>
              </a:p>
            </p:txBody>
          </p:sp>
          <p:sp>
            <p:nvSpPr>
              <p:cNvPr id="36" name="TextovéPole 35"/>
              <p:cNvSpPr txBox="1"/>
              <p:nvPr/>
            </p:nvSpPr>
            <p:spPr>
              <a:xfrm>
                <a:off x="7592123" y="3280338"/>
                <a:ext cx="15159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 smtClean="0"/>
                  <a:t>volná díra</a:t>
                </a:r>
                <a:endParaRPr lang="cs-CZ" sz="1600" dirty="0"/>
              </a:p>
            </p:txBody>
          </p:sp>
          <p:sp>
            <p:nvSpPr>
              <p:cNvPr id="37" name="TextovéPole 36"/>
              <p:cNvSpPr txBox="1"/>
              <p:nvPr/>
            </p:nvSpPr>
            <p:spPr>
              <a:xfrm>
                <a:off x="7589036" y="3721439"/>
                <a:ext cx="15159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/>
                  <a:t>záporná oblast kolem akceptorů</a:t>
                </a:r>
                <a:endParaRPr lang="cs-CZ" sz="1200" dirty="0"/>
              </a:p>
            </p:txBody>
          </p:sp>
          <p:sp>
            <p:nvSpPr>
              <p:cNvPr id="38" name="TextovéPole 37"/>
              <p:cNvSpPr txBox="1"/>
              <p:nvPr/>
            </p:nvSpPr>
            <p:spPr>
              <a:xfrm>
                <a:off x="7589036" y="4250705"/>
                <a:ext cx="15159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/>
                  <a:t>kladná oblast kolem donorů</a:t>
                </a:r>
                <a:endParaRPr lang="cs-CZ" sz="1200" dirty="0"/>
              </a:p>
            </p:txBody>
          </p:sp>
        </p:grpSp>
        <p:sp>
          <p:nvSpPr>
            <p:cNvPr id="29" name="TextovéPole 28"/>
            <p:cNvSpPr txBox="1"/>
            <p:nvPr/>
          </p:nvSpPr>
          <p:spPr>
            <a:xfrm>
              <a:off x="7256213" y="374839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P</a:t>
              </a:r>
              <a:endParaRPr lang="cs-CZ" dirty="0"/>
            </a:p>
          </p:txBody>
        </p:sp>
        <p:sp>
          <p:nvSpPr>
            <p:cNvPr id="30" name="TextovéPole 29"/>
            <p:cNvSpPr txBox="1"/>
            <p:nvPr/>
          </p:nvSpPr>
          <p:spPr>
            <a:xfrm>
              <a:off x="7265975" y="4309912"/>
              <a:ext cx="332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N</a:t>
              </a:r>
              <a:endParaRPr lang="cs-CZ" dirty="0"/>
            </a:p>
          </p:txBody>
        </p:sp>
      </p:grpSp>
      <p:cxnSp>
        <p:nvCxnSpPr>
          <p:cNvPr id="42" name="Přímá spojnice 41"/>
          <p:cNvCxnSpPr>
            <a:stCxn id="5" idx="1"/>
          </p:cNvCxnSpPr>
          <p:nvPr/>
        </p:nvCxnSpPr>
        <p:spPr>
          <a:xfrm flipH="1">
            <a:off x="2123728" y="4041068"/>
            <a:ext cx="7200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2123728" y="4041068"/>
            <a:ext cx="0" cy="15481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H="1">
            <a:off x="5726999" y="4029706"/>
            <a:ext cx="702143" cy="17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6429142" y="4033494"/>
            <a:ext cx="0" cy="15481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V="1">
            <a:off x="2123728" y="5581666"/>
            <a:ext cx="2045100" cy="75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 flipH="1">
            <a:off x="4322878" y="5581666"/>
            <a:ext cx="2106264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Skupina 57"/>
          <p:cNvGrpSpPr/>
          <p:nvPr/>
        </p:nvGrpSpPr>
        <p:grpSpPr>
          <a:xfrm rot="10800000">
            <a:off x="4196536" y="5263932"/>
            <a:ext cx="375013" cy="580710"/>
            <a:chOff x="3908955" y="5337212"/>
            <a:chExt cx="375013" cy="580710"/>
          </a:xfrm>
        </p:grpSpPr>
        <p:cxnSp>
          <p:nvCxnSpPr>
            <p:cNvPr id="52" name="Přímá spojnice 51"/>
            <p:cNvCxnSpPr/>
            <p:nvPr/>
          </p:nvCxnSpPr>
          <p:spPr>
            <a:xfrm>
              <a:off x="4283968" y="5445224"/>
              <a:ext cx="0" cy="288032"/>
            </a:xfrm>
            <a:prstGeom prst="line">
              <a:avLst/>
            </a:prstGeom>
            <a:ln w="1111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Přímá spojnice 53"/>
            <p:cNvCxnSpPr/>
            <p:nvPr/>
          </p:nvCxnSpPr>
          <p:spPr>
            <a:xfrm>
              <a:off x="4177358" y="5337212"/>
              <a:ext cx="0" cy="5040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ovéPole 56"/>
            <p:cNvSpPr txBox="1"/>
            <p:nvPr/>
          </p:nvSpPr>
          <p:spPr>
            <a:xfrm>
              <a:off x="3908955" y="5548590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+</a:t>
              </a:r>
              <a:endParaRPr lang="cs-CZ" dirty="0"/>
            </a:p>
          </p:txBody>
        </p:sp>
      </p:grpSp>
      <p:sp>
        <p:nvSpPr>
          <p:cNvPr id="77" name="Zástupný symbol pro obsah 2"/>
          <p:cNvSpPr txBox="1">
            <a:spLocks/>
          </p:cNvSpPr>
          <p:nvPr/>
        </p:nvSpPr>
        <p:spPr>
          <a:xfrm>
            <a:off x="1095507" y="5848490"/>
            <a:ext cx="6696744" cy="9196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Volné nosiče nábojů jsou přitahovány opačným nábojem elektrod zdroje a vyprázdněná oblast se rozšíří. PN přechod je v závěrném směru.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19465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-0.01563 0 " pathEditMode="relative" ptsTypes="AAA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-0.01562 -0.00139 C -0.02014 -0.00162 -0.02465 -0.00255 -0.02916 -0.00255 C -0.0375 -0.00255 -0.04583 -0.00185 -0.05416 -0.00139 C -0.05625 -0.00046 -0.05833 0.00093 -0.06041 0.00139 C -0.06805 0.00324 -0.06875 0.00278 -0.0625 0.00278 " pathEditMode="relative" ptsTypes="AAAAA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4.16667E-6 -1.11111E-6 C -0.00903 -0.00139 -0.0099 -0.00255 -0.01875 -1.11111E-6 C -0.02101 0.00046 -0.025 0.00278 -0.025 0.00278 " pathEditMode="relative" ptsTypes="AAAA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07 L -0.00017 0.0007 C 0.01424 -0.00162 0.0059 -0.00092 0.02483 -0.00092 " pathEditMode="relative" ptsTypes="AAA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6 1.85185E-6 L -8.33333E-6 1.85185E-6 C 0.00312 0.00093 0.00624 0.00162 0.00937 0.00278 C 0.01042 0.00301 0.01129 0.0037 0.0125 0.00417 C 0.01407 0.00463 0.01597 0.00509 0.01771 0.00556 L 0.04896 0.00278 C 0.06129 0.00093 0.04775 0.00139 0.05834 0.00139 " pathEditMode="relative" ptsTypes="AAAAAAA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07 L -0.00052 -0.0007 C 0.01111 0.00069 0.00625 0.00046 0.01406 0.00046 " pathEditMode="relative" ptsTypes="AAA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-0.08108 0.0002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62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7 L 0.08716 -0.0002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5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PN přechod v el. poli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28554" y="1766893"/>
            <a:ext cx="6696744" cy="1080120"/>
          </a:xfrm>
        </p:spPr>
        <p:txBody>
          <a:bodyPr/>
          <a:lstStyle/>
          <a:p>
            <a:r>
              <a:rPr lang="cs-CZ" dirty="0" smtClean="0"/>
              <a:t>Nyní zapojíme PN přechod tak, aby kladné napětí bylo na polovodiči typu P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52905" y="2922226"/>
            <a:ext cx="144016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Vývojový diagram: nebo 5"/>
          <p:cNvSpPr/>
          <p:nvPr/>
        </p:nvSpPr>
        <p:spPr>
          <a:xfrm>
            <a:off x="2768929" y="3775591"/>
            <a:ext cx="216024" cy="216024"/>
          </a:xfrm>
          <a:prstGeom prst="flowChartOr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ývojový diagram: nebo 6"/>
          <p:cNvSpPr/>
          <p:nvPr/>
        </p:nvSpPr>
        <p:spPr>
          <a:xfrm>
            <a:off x="3104040" y="3318270"/>
            <a:ext cx="216024" cy="216024"/>
          </a:xfrm>
          <a:prstGeom prst="flowChartOr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ývojový diagram: nebo 7"/>
          <p:cNvSpPr/>
          <p:nvPr/>
        </p:nvSpPr>
        <p:spPr>
          <a:xfrm>
            <a:off x="2685837" y="3001182"/>
            <a:ext cx="216024" cy="216024"/>
          </a:xfrm>
          <a:prstGeom prst="flowChartOr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995936" y="2922226"/>
            <a:ext cx="1440160" cy="122413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1" name="Skupina 10"/>
          <p:cNvGrpSpPr/>
          <p:nvPr/>
        </p:nvGrpSpPr>
        <p:grpSpPr>
          <a:xfrm>
            <a:off x="5130062" y="3828298"/>
            <a:ext cx="216024" cy="216024"/>
            <a:chOff x="7236296" y="2924944"/>
            <a:chExt cx="216024" cy="216024"/>
          </a:xfrm>
        </p:grpSpPr>
        <p:sp>
          <p:nvSpPr>
            <p:cNvPr id="18" name="Ovál 17"/>
            <p:cNvSpPr/>
            <p:nvPr/>
          </p:nvSpPr>
          <p:spPr>
            <a:xfrm>
              <a:off x="7236296" y="2924944"/>
              <a:ext cx="216024" cy="21602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9" name="Přímá spojnice 18"/>
            <p:cNvCxnSpPr>
              <a:stCxn id="18" idx="2"/>
              <a:endCxn id="18" idx="6"/>
            </p:cNvCxnSpPr>
            <p:nvPr/>
          </p:nvCxnSpPr>
          <p:spPr>
            <a:xfrm>
              <a:off x="7236296" y="3032956"/>
              <a:ext cx="21602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Skupina 11"/>
          <p:cNvGrpSpPr/>
          <p:nvPr/>
        </p:nvGrpSpPr>
        <p:grpSpPr>
          <a:xfrm>
            <a:off x="5022050" y="3105012"/>
            <a:ext cx="216024" cy="216024"/>
            <a:chOff x="7236296" y="2924944"/>
            <a:chExt cx="216024" cy="216024"/>
          </a:xfrm>
        </p:grpSpPr>
        <p:sp>
          <p:nvSpPr>
            <p:cNvPr id="16" name="Ovál 15"/>
            <p:cNvSpPr/>
            <p:nvPr/>
          </p:nvSpPr>
          <p:spPr>
            <a:xfrm>
              <a:off x="7236296" y="2924944"/>
              <a:ext cx="216024" cy="21602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7" name="Přímá spojnice 16"/>
            <p:cNvCxnSpPr>
              <a:stCxn id="16" idx="2"/>
              <a:endCxn id="16" idx="6"/>
            </p:cNvCxnSpPr>
            <p:nvPr/>
          </p:nvCxnSpPr>
          <p:spPr>
            <a:xfrm>
              <a:off x="7236296" y="3032956"/>
              <a:ext cx="21602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Skupina 12"/>
          <p:cNvGrpSpPr/>
          <p:nvPr/>
        </p:nvGrpSpPr>
        <p:grpSpPr>
          <a:xfrm>
            <a:off x="4716016" y="3426282"/>
            <a:ext cx="216024" cy="216024"/>
            <a:chOff x="7236296" y="2924944"/>
            <a:chExt cx="216024" cy="216024"/>
          </a:xfrm>
        </p:grpSpPr>
        <p:sp>
          <p:nvSpPr>
            <p:cNvPr id="14" name="Ovál 13"/>
            <p:cNvSpPr/>
            <p:nvPr/>
          </p:nvSpPr>
          <p:spPr>
            <a:xfrm>
              <a:off x="7236296" y="2924944"/>
              <a:ext cx="216024" cy="21602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5" name="Přímá spojnice 14"/>
            <p:cNvCxnSpPr>
              <a:stCxn id="14" idx="2"/>
              <a:endCxn id="14" idx="6"/>
            </p:cNvCxnSpPr>
            <p:nvPr/>
          </p:nvCxnSpPr>
          <p:spPr>
            <a:xfrm>
              <a:off x="7236296" y="3032956"/>
              <a:ext cx="21602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Přímá spojnice 20"/>
          <p:cNvCxnSpPr/>
          <p:nvPr/>
        </p:nvCxnSpPr>
        <p:spPr>
          <a:xfrm>
            <a:off x="4392341" y="2922226"/>
            <a:ext cx="0" cy="1224136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3600253" y="2922226"/>
            <a:ext cx="0" cy="1224136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3842248" y="301493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348934" y="4213952"/>
            <a:ext cx="136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PN přechod</a:t>
            </a:r>
            <a:endParaRPr lang="cs-CZ" dirty="0"/>
          </a:p>
        </p:txBody>
      </p:sp>
      <p:grpSp>
        <p:nvGrpSpPr>
          <p:cNvPr id="27" name="Skupina 26"/>
          <p:cNvGrpSpPr/>
          <p:nvPr/>
        </p:nvGrpSpPr>
        <p:grpSpPr>
          <a:xfrm>
            <a:off x="6801377" y="2718951"/>
            <a:ext cx="1872208" cy="1897459"/>
            <a:chOff x="7236296" y="2814911"/>
            <a:chExt cx="1872208" cy="1897459"/>
          </a:xfrm>
        </p:grpSpPr>
        <p:grpSp>
          <p:nvGrpSpPr>
            <p:cNvPr id="28" name="Skupina 27"/>
            <p:cNvGrpSpPr/>
            <p:nvPr/>
          </p:nvGrpSpPr>
          <p:grpSpPr>
            <a:xfrm>
              <a:off x="7236296" y="2814911"/>
              <a:ext cx="1872208" cy="1897459"/>
              <a:chOff x="7236296" y="2814911"/>
              <a:chExt cx="1872208" cy="1897459"/>
            </a:xfrm>
          </p:grpSpPr>
          <p:grpSp>
            <p:nvGrpSpPr>
              <p:cNvPr id="31" name="Skupina 30"/>
              <p:cNvGrpSpPr/>
              <p:nvPr/>
            </p:nvGrpSpPr>
            <p:grpSpPr>
              <a:xfrm>
                <a:off x="7236296" y="2924944"/>
                <a:ext cx="216024" cy="216024"/>
                <a:chOff x="7236296" y="2924944"/>
                <a:chExt cx="216024" cy="216024"/>
              </a:xfrm>
            </p:grpSpPr>
            <p:sp>
              <p:nvSpPr>
                <p:cNvPr id="39" name="Ovál 38"/>
                <p:cNvSpPr/>
                <p:nvPr/>
              </p:nvSpPr>
              <p:spPr>
                <a:xfrm>
                  <a:off x="7236296" y="2924944"/>
                  <a:ext cx="216024" cy="216024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40" name="Přímá spojnice 39"/>
                <p:cNvCxnSpPr>
                  <a:stCxn id="39" idx="2"/>
                  <a:endCxn id="39" idx="6"/>
                </p:cNvCxnSpPr>
                <p:nvPr/>
              </p:nvCxnSpPr>
              <p:spPr>
                <a:xfrm>
                  <a:off x="7236296" y="3032956"/>
                  <a:ext cx="216024" cy="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" name="Vývojový diagram: nebo 31"/>
              <p:cNvSpPr/>
              <p:nvPr/>
            </p:nvSpPr>
            <p:spPr>
              <a:xfrm>
                <a:off x="7236296" y="3356992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3" name="Vývojový diagram: postup 32"/>
              <p:cNvSpPr/>
              <p:nvPr/>
            </p:nvSpPr>
            <p:spPr>
              <a:xfrm>
                <a:off x="7236296" y="3789040"/>
                <a:ext cx="355827" cy="288032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4" name="Vývojový diagram: postup 33"/>
              <p:cNvSpPr/>
              <p:nvPr/>
            </p:nvSpPr>
            <p:spPr>
              <a:xfrm>
                <a:off x="7242290" y="4350562"/>
                <a:ext cx="355827" cy="288032"/>
              </a:xfrm>
              <a:prstGeom prst="flowChartProcess">
                <a:avLst/>
              </a:prstGeom>
              <a:solidFill>
                <a:schemeClr val="accent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5" name="TextovéPole 34"/>
              <p:cNvSpPr txBox="1"/>
              <p:nvPr/>
            </p:nvSpPr>
            <p:spPr>
              <a:xfrm>
                <a:off x="7592588" y="2814911"/>
                <a:ext cx="15159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 smtClean="0"/>
                  <a:t>volný elektron</a:t>
                </a:r>
                <a:endParaRPr lang="cs-CZ" sz="1600" dirty="0"/>
              </a:p>
            </p:txBody>
          </p:sp>
          <p:sp>
            <p:nvSpPr>
              <p:cNvPr id="36" name="TextovéPole 35"/>
              <p:cNvSpPr txBox="1"/>
              <p:nvPr/>
            </p:nvSpPr>
            <p:spPr>
              <a:xfrm>
                <a:off x="7592123" y="3280338"/>
                <a:ext cx="15159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 smtClean="0"/>
                  <a:t>volná díra</a:t>
                </a:r>
                <a:endParaRPr lang="cs-CZ" sz="1600" dirty="0"/>
              </a:p>
            </p:txBody>
          </p:sp>
          <p:sp>
            <p:nvSpPr>
              <p:cNvPr id="37" name="TextovéPole 36"/>
              <p:cNvSpPr txBox="1"/>
              <p:nvPr/>
            </p:nvSpPr>
            <p:spPr>
              <a:xfrm>
                <a:off x="7589036" y="3721439"/>
                <a:ext cx="15159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/>
                  <a:t>záporná oblast kolem akceptorů</a:t>
                </a:r>
                <a:endParaRPr lang="cs-CZ" sz="1200" dirty="0"/>
              </a:p>
            </p:txBody>
          </p:sp>
          <p:sp>
            <p:nvSpPr>
              <p:cNvPr id="38" name="TextovéPole 37"/>
              <p:cNvSpPr txBox="1"/>
              <p:nvPr/>
            </p:nvSpPr>
            <p:spPr>
              <a:xfrm>
                <a:off x="7589036" y="4250705"/>
                <a:ext cx="15159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/>
                  <a:t>kladná oblast kolem donorů</a:t>
                </a:r>
                <a:endParaRPr lang="cs-CZ" sz="1200" dirty="0"/>
              </a:p>
            </p:txBody>
          </p:sp>
        </p:grpSp>
        <p:sp>
          <p:nvSpPr>
            <p:cNvPr id="29" name="TextovéPole 28"/>
            <p:cNvSpPr txBox="1"/>
            <p:nvPr/>
          </p:nvSpPr>
          <p:spPr>
            <a:xfrm>
              <a:off x="7256213" y="374839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P</a:t>
              </a:r>
              <a:endParaRPr lang="cs-CZ" dirty="0"/>
            </a:p>
          </p:txBody>
        </p:sp>
        <p:sp>
          <p:nvSpPr>
            <p:cNvPr id="30" name="TextovéPole 29"/>
            <p:cNvSpPr txBox="1"/>
            <p:nvPr/>
          </p:nvSpPr>
          <p:spPr>
            <a:xfrm>
              <a:off x="7265975" y="4309912"/>
              <a:ext cx="332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N</a:t>
              </a:r>
              <a:endParaRPr lang="cs-CZ" dirty="0"/>
            </a:p>
          </p:txBody>
        </p:sp>
      </p:grpSp>
      <p:cxnSp>
        <p:nvCxnSpPr>
          <p:cNvPr id="42" name="Přímá spojnice 41"/>
          <p:cNvCxnSpPr>
            <a:stCxn id="5" idx="1"/>
          </p:cNvCxnSpPr>
          <p:nvPr/>
        </p:nvCxnSpPr>
        <p:spPr>
          <a:xfrm flipH="1">
            <a:off x="1832825" y="3534294"/>
            <a:ext cx="7200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1832825" y="3534294"/>
            <a:ext cx="0" cy="15481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H="1">
            <a:off x="5436096" y="3522932"/>
            <a:ext cx="702143" cy="17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6138239" y="3526720"/>
            <a:ext cx="0" cy="15481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V="1">
            <a:off x="1832825" y="5074892"/>
            <a:ext cx="2045100" cy="75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 flipH="1">
            <a:off x="4031975" y="5074892"/>
            <a:ext cx="2106264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Skupina 57"/>
          <p:cNvGrpSpPr/>
          <p:nvPr/>
        </p:nvGrpSpPr>
        <p:grpSpPr>
          <a:xfrm>
            <a:off x="3618052" y="4815525"/>
            <a:ext cx="375013" cy="580710"/>
            <a:chOff x="3908955" y="5337212"/>
            <a:chExt cx="375013" cy="580710"/>
          </a:xfrm>
        </p:grpSpPr>
        <p:cxnSp>
          <p:nvCxnSpPr>
            <p:cNvPr id="52" name="Přímá spojnice 51"/>
            <p:cNvCxnSpPr/>
            <p:nvPr/>
          </p:nvCxnSpPr>
          <p:spPr>
            <a:xfrm>
              <a:off x="4283968" y="5445224"/>
              <a:ext cx="0" cy="288032"/>
            </a:xfrm>
            <a:prstGeom prst="line">
              <a:avLst/>
            </a:prstGeom>
            <a:ln w="1111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Přímá spojnice 53"/>
            <p:cNvCxnSpPr/>
            <p:nvPr/>
          </p:nvCxnSpPr>
          <p:spPr>
            <a:xfrm>
              <a:off x="4177358" y="5337212"/>
              <a:ext cx="0" cy="5040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ovéPole 56"/>
            <p:cNvSpPr txBox="1"/>
            <p:nvPr/>
          </p:nvSpPr>
          <p:spPr>
            <a:xfrm>
              <a:off x="3908955" y="5548590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+</a:t>
              </a:r>
              <a:endParaRPr lang="cs-CZ" dirty="0"/>
            </a:p>
          </p:txBody>
        </p:sp>
      </p:grpSp>
      <p:sp>
        <p:nvSpPr>
          <p:cNvPr id="77" name="Zástupný symbol pro obsah 2"/>
          <p:cNvSpPr txBox="1">
            <a:spLocks/>
          </p:cNvSpPr>
          <p:nvPr/>
        </p:nvSpPr>
        <p:spPr>
          <a:xfrm>
            <a:off x="1095507" y="5471164"/>
            <a:ext cx="6696744" cy="12001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 smtClean="0"/>
              <a:t>Volné nosiče nábojů jsou přitahovány opačným nábojem elektrod zdroje a vyprázdněná oblast se zúží. PN přechodem neprotéká el. proud, protože díry a elektrony narazily na bariéru el. pole vyprázdněné oblasti.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9219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5.55112E-17 2.22222E-6 L 0.02552 2.22222E-6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7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1.94444E-6 2.22222E-6 L -0.02656 2.22222E-6 " pathEditMode="relative" rAng="0" ptsTypes="AA">
                                      <p:cBhvr>
                                        <p:cTn id="11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7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4.44444E-6 -2.22222E-6 L 0.1 0.00116 " pathEditMode="relative" rAng="0" ptsTypes="AA">
                                      <p:cBhvr>
                                        <p:cTn id="1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46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4.72222E-6 2.96296E-6 L 0.05034 2.96296E-6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7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3.33333E-6 -3.7037E-6 L 0.08872 -0.00139 " pathEditMode="relative" rAng="0" ptsTypes="AA">
                                      <p:cBhvr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27" y="-69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2.5E-6 1.48148E-6 L -0.08854 -0.00463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-231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4.16667E-6 2.22222E-6 L -0.05746 2.22222E-6 " pathEditMode="relative" rAng="0" ptsTypes="AA">
                                      <p:cBhvr>
                                        <p:cTn id="2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2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33333E-6 -4.07407E-6 L -0.10278 -0.00092 " pathEditMode="relative" rAng="0" ptsTypes="AA">
                                      <p:cBhvr>
                                        <p:cTn id="2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39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52905" y="2922226"/>
            <a:ext cx="144016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995936" y="2922226"/>
            <a:ext cx="1440160" cy="122413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PN přechod v el. poli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28554" y="1766893"/>
            <a:ext cx="6696744" cy="1080120"/>
          </a:xfrm>
        </p:spPr>
        <p:txBody>
          <a:bodyPr/>
          <a:lstStyle/>
          <a:p>
            <a:r>
              <a:rPr lang="cs-CZ" dirty="0"/>
              <a:t>Nyní zapojíme PN přechod tak, aby kladné napětí bylo na polovodiči typu </a:t>
            </a:r>
            <a:r>
              <a:rPr lang="cs-CZ" dirty="0" smtClean="0"/>
              <a:t>P a toto napětí zvýšíme.</a:t>
            </a:r>
            <a:endParaRPr lang="cs-CZ" dirty="0"/>
          </a:p>
        </p:txBody>
      </p:sp>
      <p:sp>
        <p:nvSpPr>
          <p:cNvPr id="6" name="Vývojový diagram: nebo 5"/>
          <p:cNvSpPr/>
          <p:nvPr/>
        </p:nvSpPr>
        <p:spPr>
          <a:xfrm>
            <a:off x="2768929" y="3775591"/>
            <a:ext cx="216024" cy="216024"/>
          </a:xfrm>
          <a:prstGeom prst="flowChartOr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ývojový diagram: nebo 6"/>
          <p:cNvSpPr/>
          <p:nvPr/>
        </p:nvSpPr>
        <p:spPr>
          <a:xfrm>
            <a:off x="3104040" y="3318270"/>
            <a:ext cx="216024" cy="216024"/>
          </a:xfrm>
          <a:prstGeom prst="flowChartOr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ývojový diagram: nebo 7"/>
          <p:cNvSpPr/>
          <p:nvPr/>
        </p:nvSpPr>
        <p:spPr>
          <a:xfrm>
            <a:off x="2685837" y="3001182"/>
            <a:ext cx="216024" cy="216024"/>
          </a:xfrm>
          <a:prstGeom prst="flowChartOr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1" name="Skupina 10"/>
          <p:cNvGrpSpPr/>
          <p:nvPr/>
        </p:nvGrpSpPr>
        <p:grpSpPr>
          <a:xfrm>
            <a:off x="5130062" y="3828298"/>
            <a:ext cx="216024" cy="216024"/>
            <a:chOff x="7236296" y="2924944"/>
            <a:chExt cx="216024" cy="216024"/>
          </a:xfrm>
        </p:grpSpPr>
        <p:sp>
          <p:nvSpPr>
            <p:cNvPr id="18" name="Ovál 17"/>
            <p:cNvSpPr/>
            <p:nvPr/>
          </p:nvSpPr>
          <p:spPr>
            <a:xfrm>
              <a:off x="7236296" y="2924944"/>
              <a:ext cx="216024" cy="21602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9" name="Přímá spojnice 18"/>
            <p:cNvCxnSpPr>
              <a:stCxn id="18" idx="2"/>
              <a:endCxn id="18" idx="6"/>
            </p:cNvCxnSpPr>
            <p:nvPr/>
          </p:nvCxnSpPr>
          <p:spPr>
            <a:xfrm>
              <a:off x="7236296" y="3032956"/>
              <a:ext cx="21602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Skupina 11"/>
          <p:cNvGrpSpPr/>
          <p:nvPr/>
        </p:nvGrpSpPr>
        <p:grpSpPr>
          <a:xfrm>
            <a:off x="5022050" y="3105012"/>
            <a:ext cx="216024" cy="216024"/>
            <a:chOff x="7236296" y="2924944"/>
            <a:chExt cx="216024" cy="216024"/>
          </a:xfrm>
        </p:grpSpPr>
        <p:sp>
          <p:nvSpPr>
            <p:cNvPr id="16" name="Ovál 15"/>
            <p:cNvSpPr/>
            <p:nvPr/>
          </p:nvSpPr>
          <p:spPr>
            <a:xfrm>
              <a:off x="7236296" y="2924944"/>
              <a:ext cx="216024" cy="21602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7" name="Přímá spojnice 16"/>
            <p:cNvCxnSpPr>
              <a:stCxn id="16" idx="2"/>
              <a:endCxn id="16" idx="6"/>
            </p:cNvCxnSpPr>
            <p:nvPr/>
          </p:nvCxnSpPr>
          <p:spPr>
            <a:xfrm>
              <a:off x="7236296" y="3032956"/>
              <a:ext cx="21602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Skupina 12"/>
          <p:cNvGrpSpPr/>
          <p:nvPr/>
        </p:nvGrpSpPr>
        <p:grpSpPr>
          <a:xfrm>
            <a:off x="4716016" y="3426282"/>
            <a:ext cx="216024" cy="216024"/>
            <a:chOff x="7236296" y="2924944"/>
            <a:chExt cx="216024" cy="216024"/>
          </a:xfrm>
        </p:grpSpPr>
        <p:sp>
          <p:nvSpPr>
            <p:cNvPr id="14" name="Ovál 13"/>
            <p:cNvSpPr/>
            <p:nvPr/>
          </p:nvSpPr>
          <p:spPr>
            <a:xfrm>
              <a:off x="7236296" y="2924944"/>
              <a:ext cx="216024" cy="21602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5" name="Přímá spojnice 14"/>
            <p:cNvCxnSpPr>
              <a:stCxn id="14" idx="2"/>
              <a:endCxn id="14" idx="6"/>
            </p:cNvCxnSpPr>
            <p:nvPr/>
          </p:nvCxnSpPr>
          <p:spPr>
            <a:xfrm>
              <a:off x="7236296" y="3032956"/>
              <a:ext cx="21602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Přímá spojnice 20"/>
          <p:cNvCxnSpPr/>
          <p:nvPr/>
        </p:nvCxnSpPr>
        <p:spPr>
          <a:xfrm>
            <a:off x="4392341" y="2922226"/>
            <a:ext cx="0" cy="1224136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3600253" y="2922226"/>
            <a:ext cx="0" cy="1224136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3348934" y="4213952"/>
            <a:ext cx="136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PN přechod</a:t>
            </a:r>
            <a:endParaRPr lang="cs-CZ" dirty="0"/>
          </a:p>
        </p:txBody>
      </p:sp>
      <p:grpSp>
        <p:nvGrpSpPr>
          <p:cNvPr id="27" name="Skupina 26"/>
          <p:cNvGrpSpPr/>
          <p:nvPr/>
        </p:nvGrpSpPr>
        <p:grpSpPr>
          <a:xfrm>
            <a:off x="6801377" y="2718951"/>
            <a:ext cx="1872208" cy="1897459"/>
            <a:chOff x="7236296" y="2814911"/>
            <a:chExt cx="1872208" cy="1897459"/>
          </a:xfrm>
        </p:grpSpPr>
        <p:grpSp>
          <p:nvGrpSpPr>
            <p:cNvPr id="28" name="Skupina 27"/>
            <p:cNvGrpSpPr/>
            <p:nvPr/>
          </p:nvGrpSpPr>
          <p:grpSpPr>
            <a:xfrm>
              <a:off x="7236296" y="2814911"/>
              <a:ext cx="1872208" cy="1897459"/>
              <a:chOff x="7236296" y="2814911"/>
              <a:chExt cx="1872208" cy="1897459"/>
            </a:xfrm>
          </p:grpSpPr>
          <p:grpSp>
            <p:nvGrpSpPr>
              <p:cNvPr id="31" name="Skupina 30"/>
              <p:cNvGrpSpPr/>
              <p:nvPr/>
            </p:nvGrpSpPr>
            <p:grpSpPr>
              <a:xfrm>
                <a:off x="7236296" y="2924944"/>
                <a:ext cx="216024" cy="216024"/>
                <a:chOff x="7236296" y="2924944"/>
                <a:chExt cx="216024" cy="216024"/>
              </a:xfrm>
            </p:grpSpPr>
            <p:sp>
              <p:nvSpPr>
                <p:cNvPr id="39" name="Ovál 38"/>
                <p:cNvSpPr/>
                <p:nvPr/>
              </p:nvSpPr>
              <p:spPr>
                <a:xfrm>
                  <a:off x="7236296" y="2924944"/>
                  <a:ext cx="216024" cy="216024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40" name="Přímá spojnice 39"/>
                <p:cNvCxnSpPr>
                  <a:stCxn id="39" idx="2"/>
                  <a:endCxn id="39" idx="6"/>
                </p:cNvCxnSpPr>
                <p:nvPr/>
              </p:nvCxnSpPr>
              <p:spPr>
                <a:xfrm>
                  <a:off x="7236296" y="3032956"/>
                  <a:ext cx="216024" cy="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" name="Vývojový diagram: nebo 31"/>
              <p:cNvSpPr/>
              <p:nvPr/>
            </p:nvSpPr>
            <p:spPr>
              <a:xfrm>
                <a:off x="7236296" y="3356992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3" name="Vývojový diagram: postup 32"/>
              <p:cNvSpPr/>
              <p:nvPr/>
            </p:nvSpPr>
            <p:spPr>
              <a:xfrm>
                <a:off x="7236296" y="3789040"/>
                <a:ext cx="355827" cy="288032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4" name="Vývojový diagram: postup 33"/>
              <p:cNvSpPr/>
              <p:nvPr/>
            </p:nvSpPr>
            <p:spPr>
              <a:xfrm>
                <a:off x="7242290" y="4350562"/>
                <a:ext cx="355827" cy="288032"/>
              </a:xfrm>
              <a:prstGeom prst="flowChartProcess">
                <a:avLst/>
              </a:prstGeom>
              <a:solidFill>
                <a:schemeClr val="accent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5" name="TextovéPole 34"/>
              <p:cNvSpPr txBox="1"/>
              <p:nvPr/>
            </p:nvSpPr>
            <p:spPr>
              <a:xfrm>
                <a:off x="7592588" y="2814911"/>
                <a:ext cx="15159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 smtClean="0"/>
                  <a:t>volný elektron</a:t>
                </a:r>
                <a:endParaRPr lang="cs-CZ" sz="1600" dirty="0"/>
              </a:p>
            </p:txBody>
          </p:sp>
          <p:sp>
            <p:nvSpPr>
              <p:cNvPr id="36" name="TextovéPole 35"/>
              <p:cNvSpPr txBox="1"/>
              <p:nvPr/>
            </p:nvSpPr>
            <p:spPr>
              <a:xfrm>
                <a:off x="7592123" y="3280338"/>
                <a:ext cx="15159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 smtClean="0"/>
                  <a:t>volná díra</a:t>
                </a:r>
                <a:endParaRPr lang="cs-CZ" sz="1600" dirty="0"/>
              </a:p>
            </p:txBody>
          </p:sp>
          <p:sp>
            <p:nvSpPr>
              <p:cNvPr id="37" name="TextovéPole 36"/>
              <p:cNvSpPr txBox="1"/>
              <p:nvPr/>
            </p:nvSpPr>
            <p:spPr>
              <a:xfrm>
                <a:off x="7589036" y="3721439"/>
                <a:ext cx="15159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/>
                  <a:t>záporná oblast kolem akceptorů</a:t>
                </a:r>
                <a:endParaRPr lang="cs-CZ" sz="1200" dirty="0"/>
              </a:p>
            </p:txBody>
          </p:sp>
          <p:sp>
            <p:nvSpPr>
              <p:cNvPr id="38" name="TextovéPole 37"/>
              <p:cNvSpPr txBox="1"/>
              <p:nvPr/>
            </p:nvSpPr>
            <p:spPr>
              <a:xfrm>
                <a:off x="7589036" y="4250705"/>
                <a:ext cx="15159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 smtClean="0"/>
                  <a:t>kladná oblast kolem donorů</a:t>
                </a:r>
                <a:endParaRPr lang="cs-CZ" sz="1200" dirty="0"/>
              </a:p>
            </p:txBody>
          </p:sp>
        </p:grpSp>
        <p:sp>
          <p:nvSpPr>
            <p:cNvPr id="29" name="TextovéPole 28"/>
            <p:cNvSpPr txBox="1"/>
            <p:nvPr/>
          </p:nvSpPr>
          <p:spPr>
            <a:xfrm>
              <a:off x="7256213" y="374839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P</a:t>
              </a:r>
              <a:endParaRPr lang="cs-CZ" dirty="0"/>
            </a:p>
          </p:txBody>
        </p:sp>
        <p:sp>
          <p:nvSpPr>
            <p:cNvPr id="30" name="TextovéPole 29"/>
            <p:cNvSpPr txBox="1"/>
            <p:nvPr/>
          </p:nvSpPr>
          <p:spPr>
            <a:xfrm>
              <a:off x="7265975" y="4309912"/>
              <a:ext cx="332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N</a:t>
              </a:r>
              <a:endParaRPr lang="cs-CZ" dirty="0"/>
            </a:p>
          </p:txBody>
        </p:sp>
      </p:grpSp>
      <p:cxnSp>
        <p:nvCxnSpPr>
          <p:cNvPr id="42" name="Přímá spojnice 41"/>
          <p:cNvCxnSpPr>
            <a:stCxn id="5" idx="1"/>
          </p:cNvCxnSpPr>
          <p:nvPr/>
        </p:nvCxnSpPr>
        <p:spPr>
          <a:xfrm flipH="1">
            <a:off x="1832825" y="3534294"/>
            <a:ext cx="7200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1832825" y="3534294"/>
            <a:ext cx="0" cy="15481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H="1">
            <a:off x="5436096" y="3522932"/>
            <a:ext cx="702143" cy="17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6138239" y="3526720"/>
            <a:ext cx="0" cy="15481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V="1">
            <a:off x="1832825" y="5074892"/>
            <a:ext cx="2045100" cy="75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 flipH="1">
            <a:off x="4476926" y="5074892"/>
            <a:ext cx="1661314" cy="7574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Skupina 57"/>
          <p:cNvGrpSpPr/>
          <p:nvPr/>
        </p:nvGrpSpPr>
        <p:grpSpPr>
          <a:xfrm>
            <a:off x="3618052" y="4815525"/>
            <a:ext cx="375013" cy="580710"/>
            <a:chOff x="3908955" y="5337212"/>
            <a:chExt cx="375013" cy="580710"/>
          </a:xfrm>
        </p:grpSpPr>
        <p:cxnSp>
          <p:nvCxnSpPr>
            <p:cNvPr id="52" name="Přímá spojnice 51"/>
            <p:cNvCxnSpPr/>
            <p:nvPr/>
          </p:nvCxnSpPr>
          <p:spPr>
            <a:xfrm>
              <a:off x="4283968" y="5445224"/>
              <a:ext cx="0" cy="288032"/>
            </a:xfrm>
            <a:prstGeom prst="line">
              <a:avLst/>
            </a:prstGeom>
            <a:ln w="1111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Přímá spojnice 53"/>
            <p:cNvCxnSpPr/>
            <p:nvPr/>
          </p:nvCxnSpPr>
          <p:spPr>
            <a:xfrm>
              <a:off x="4177358" y="5337212"/>
              <a:ext cx="0" cy="5040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ovéPole 56"/>
            <p:cNvSpPr txBox="1"/>
            <p:nvPr/>
          </p:nvSpPr>
          <p:spPr>
            <a:xfrm>
              <a:off x="3908955" y="5548590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+</a:t>
              </a:r>
              <a:endParaRPr lang="cs-CZ" dirty="0"/>
            </a:p>
          </p:txBody>
        </p:sp>
      </p:grpSp>
      <p:sp>
        <p:nvSpPr>
          <p:cNvPr id="77" name="Zástupný symbol pro obsah 2"/>
          <p:cNvSpPr txBox="1">
            <a:spLocks/>
          </p:cNvSpPr>
          <p:nvPr/>
        </p:nvSpPr>
        <p:spPr>
          <a:xfrm>
            <a:off x="1095507" y="5471164"/>
            <a:ext cx="6696744" cy="12001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 smtClean="0"/>
              <a:t>Volné nosiče nábojů jsou přitahovány opačným nábojem elektrod zdroje a vyprázdněná oblast zmizí. PN přechodem protéká el. proud, říkáme, že je zapojen v propustném směru.</a:t>
            </a:r>
            <a:endParaRPr lang="cs-CZ" dirty="0"/>
          </a:p>
        </p:txBody>
      </p:sp>
      <p:grpSp>
        <p:nvGrpSpPr>
          <p:cNvPr id="51" name="Skupina 50"/>
          <p:cNvGrpSpPr/>
          <p:nvPr/>
        </p:nvGrpSpPr>
        <p:grpSpPr>
          <a:xfrm>
            <a:off x="4114931" y="4815525"/>
            <a:ext cx="106610" cy="504056"/>
            <a:chOff x="4177358" y="5337212"/>
            <a:chExt cx="106610" cy="504056"/>
          </a:xfrm>
        </p:grpSpPr>
        <p:cxnSp>
          <p:nvCxnSpPr>
            <p:cNvPr id="53" name="Přímá spojnice 52"/>
            <p:cNvCxnSpPr/>
            <p:nvPr/>
          </p:nvCxnSpPr>
          <p:spPr>
            <a:xfrm>
              <a:off x="4283968" y="5445224"/>
              <a:ext cx="0" cy="288032"/>
            </a:xfrm>
            <a:prstGeom prst="line">
              <a:avLst/>
            </a:prstGeom>
            <a:ln w="1111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nice 54"/>
            <p:cNvCxnSpPr/>
            <p:nvPr/>
          </p:nvCxnSpPr>
          <p:spPr>
            <a:xfrm>
              <a:off x="4177358" y="5337212"/>
              <a:ext cx="0" cy="5040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Skupina 58"/>
          <p:cNvGrpSpPr/>
          <p:nvPr/>
        </p:nvGrpSpPr>
        <p:grpSpPr>
          <a:xfrm>
            <a:off x="4051877" y="4815525"/>
            <a:ext cx="375013" cy="580710"/>
            <a:chOff x="3908955" y="5337212"/>
            <a:chExt cx="375013" cy="580710"/>
          </a:xfrm>
        </p:grpSpPr>
        <p:cxnSp>
          <p:nvCxnSpPr>
            <p:cNvPr id="60" name="Přímá spojnice 59"/>
            <p:cNvCxnSpPr/>
            <p:nvPr/>
          </p:nvCxnSpPr>
          <p:spPr>
            <a:xfrm>
              <a:off x="4283968" y="5445224"/>
              <a:ext cx="0" cy="288032"/>
            </a:xfrm>
            <a:prstGeom prst="line">
              <a:avLst/>
            </a:prstGeom>
            <a:ln w="1111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římá spojnice 60"/>
            <p:cNvCxnSpPr/>
            <p:nvPr/>
          </p:nvCxnSpPr>
          <p:spPr>
            <a:xfrm>
              <a:off x="4177358" y="5337212"/>
              <a:ext cx="0" cy="5040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ovéPole 61"/>
            <p:cNvSpPr txBox="1"/>
            <p:nvPr/>
          </p:nvSpPr>
          <p:spPr>
            <a:xfrm>
              <a:off x="3908955" y="5548590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2660262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4.44444E-6 -2.22222E-6 L 0.23385 -0.00069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84" y="-4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4.72222E-6 2.96296E-6 L 0.1802 2.96296E-6 " pathEditMode="relative" rAng="0" ptsTypes="AA">
                                      <p:cBhvr>
                                        <p:cTn id="1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10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33333E-6 -3.7037E-6 L 0.24427 0.00255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5" y="11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5E-6 1.48148E-6 L -0.24202 0.00393 " pathEditMode="relative" rAng="0" ptsTypes="AA">
                                      <p:cBhvr>
                                        <p:cTn id="2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01" y="185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4.16667E-6 2.22222E-6 L -0.19305 2.22222E-6 " pathEditMode="relative" rAng="0" ptsTypes="AA">
                                      <p:cBhvr>
                                        <p:cTn id="2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53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33333E-6 -4.07407E-6 L -0.25833 -0.00788 " pathEditMode="relative" rAng="0" ptsTypes="AA">
                                      <p:cBhvr>
                                        <p:cTn id="2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78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PN přechod v el. poli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28554" y="1766892"/>
            <a:ext cx="6696744" cy="4470420"/>
          </a:xfrm>
        </p:spPr>
        <p:txBody>
          <a:bodyPr>
            <a:normAutofit/>
          </a:bodyPr>
          <a:lstStyle/>
          <a:p>
            <a:r>
              <a:rPr lang="cs-CZ" dirty="0" smtClean="0"/>
              <a:t>Zjišťujeme, že elektrický proud může protékat přes PN přechod pouze jedním směrem, tedy v případě, že kladné napětí zdroje je připojeno ke krystalu s vodivostí typu P.</a:t>
            </a:r>
          </a:p>
          <a:p>
            <a:r>
              <a:rPr lang="cs-CZ" dirty="0" smtClean="0"/>
              <a:t>Využití např.:</a:t>
            </a:r>
          </a:p>
          <a:p>
            <a:pPr lvl="1"/>
            <a:r>
              <a:rPr lang="cs-CZ" dirty="0" smtClean="0"/>
              <a:t>Diody </a:t>
            </a:r>
          </a:p>
          <a:p>
            <a:pPr lvl="1"/>
            <a:r>
              <a:rPr lang="cs-CZ" dirty="0" smtClean="0"/>
              <a:t>Tranzistory</a:t>
            </a:r>
          </a:p>
          <a:p>
            <a:pPr lvl="1"/>
            <a:r>
              <a:rPr lang="cs-CZ" dirty="0" smtClean="0"/>
              <a:t>Tyristory</a:t>
            </a:r>
          </a:p>
          <a:p>
            <a:pPr lvl="1"/>
            <a:r>
              <a:rPr lang="cs-CZ" dirty="0" err="1" smtClean="0"/>
              <a:t>Triaky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850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334555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Autor: 		Petr Machálek</a:t>
            </a:r>
          </a:p>
          <a:p>
            <a:r>
              <a:rPr lang="cs-CZ" dirty="0" smtClean="0"/>
              <a:t>Vzdělávací oblast:	Člověk a příroda</a:t>
            </a:r>
          </a:p>
          <a:p>
            <a:r>
              <a:rPr lang="cs-CZ" dirty="0" smtClean="0"/>
              <a:t>Vzdělávací obor: 	Fyzika</a:t>
            </a:r>
          </a:p>
          <a:p>
            <a:r>
              <a:rPr lang="cs-CZ" dirty="0" smtClean="0"/>
              <a:t>Ročník: 		9.</a:t>
            </a:r>
          </a:p>
          <a:p>
            <a:r>
              <a:rPr lang="cs-CZ" dirty="0" smtClean="0"/>
              <a:t>Období použití: 	1. pololetí šk. roku</a:t>
            </a:r>
          </a:p>
          <a:p>
            <a:r>
              <a:rPr lang="cs-CZ" dirty="0" smtClean="0"/>
              <a:t>Vytvořeno: 		27. 11. 2012</a:t>
            </a:r>
          </a:p>
          <a:p>
            <a:r>
              <a:rPr lang="cs-CZ" dirty="0" smtClean="0"/>
              <a:t>Způsob použití: </a:t>
            </a:r>
          </a:p>
          <a:p>
            <a:pPr lvl="1"/>
            <a:r>
              <a:rPr lang="cs-CZ" dirty="0" smtClean="0"/>
              <a:t>DUM lze použít s projektorem při výkladu nového učiva.</a:t>
            </a:r>
          </a:p>
          <a:p>
            <a:pPr lvl="1"/>
            <a:r>
              <a:rPr lang="cs-CZ" dirty="0" smtClean="0"/>
              <a:t>Dále je DUM žáky využíván při domácí přípravě. </a:t>
            </a:r>
          </a:p>
          <a:p>
            <a:r>
              <a:rPr lang="cs-CZ" dirty="0" smtClean="0"/>
              <a:t>Zdroje informací: vlastní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969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CBAC862-56D3-4C15-B5DE-8B8485648F31}" vid="{E92DEF40-6BF1-4548-A97D-6C578EA707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F_9_00_xxx</Template>
  <TotalTime>0</TotalTime>
  <Words>292</Words>
  <Application>Microsoft Office PowerPoint</Application>
  <PresentationFormat>Předvádění na obrazovce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Georgia</vt:lpstr>
      <vt:lpstr>Trebuchet MS</vt:lpstr>
      <vt:lpstr>Aerodynamika</vt:lpstr>
      <vt:lpstr>PN přechod v el. poli</vt:lpstr>
      <vt:lpstr>PN přechod v el. poli</vt:lpstr>
      <vt:lpstr>PN přechod v el. poli</vt:lpstr>
      <vt:lpstr>PN přechod v el. poli</vt:lpstr>
      <vt:lpstr>PN přechod v el. poli</vt:lpstr>
      <vt:lpstr>PN přechod v el. poli</vt:lpstr>
      <vt:lpstr>Prezentace aplikace PowerPoint</vt:lpstr>
    </vt:vector>
  </TitlesOfParts>
  <Company>Základní škola, Loděnice, okr. Znojmo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 přechod v el. poli</dc:title>
  <dc:creator>Petr Machálek</dc:creator>
  <cp:lastModifiedBy>Petr Machálek</cp:lastModifiedBy>
  <cp:revision>1</cp:revision>
  <dcterms:created xsi:type="dcterms:W3CDTF">2012-11-27T00:42:00Z</dcterms:created>
  <dcterms:modified xsi:type="dcterms:W3CDTF">2012-11-27T00:42:36Z</dcterms:modified>
</cp:coreProperties>
</file>